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7" r:id="rId3"/>
    <p:sldId id="279" r:id="rId4"/>
    <p:sldId id="309" r:id="rId5"/>
    <p:sldId id="310" r:id="rId6"/>
    <p:sldId id="311" r:id="rId7"/>
    <p:sldId id="280" r:id="rId8"/>
    <p:sldId id="288" r:id="rId9"/>
    <p:sldId id="308" r:id="rId10"/>
    <p:sldId id="28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gif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08CA4-947B-4966-9550-BF2CECEFB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E7232-3DED-4030-9EBE-C2C41CFC64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35DFA-FEC3-4773-9A29-36D0FC26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DA24B-D493-4561-8F08-38775E67C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4104C-B300-4A88-A993-6D7E0C711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87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CCB6-3569-4AEC-BFD9-3A6EB84A0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047F36-603F-4539-85A6-82789F1A6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CDD4-5EB4-4E56-A5E0-C501F08B3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4BEDA-0DEC-4868-883D-5F8ABAD57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0B7E4-161D-4D54-A3D0-E4E58013B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54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78716A-5EA2-4ED9-890E-BF959CDFDF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926F5-1D31-4A92-9548-91626509E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EEFEC-7339-4005-AB9C-405DA4810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5AD3D-9EC0-44D5-8089-39ED9027D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E0A2B-1DD1-481E-ABA1-2228C793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06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7C15A-5188-4E81-B324-D3D154BA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0C2AB-99C3-4991-9AA2-46D41EF79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DC835-2627-4A61-9965-0BE37C769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623D2-C761-41DE-AC10-E5CBFCE78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DA63-94C7-44C3-813A-490631A4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97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ABF8B-5E21-4737-B1AE-B2E0390CA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92E80-7E25-44E6-BD7C-209704388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13FAB-E2D5-4DF5-B820-3AAB0F7C5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757EA-C7DA-4049-898A-8410C82DC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87B3A-5E95-469F-9C07-4ADF6B2D7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3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15B75-4C23-4DA6-A0AE-C990FCAC2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D2993-D00B-425D-81EB-1A1758BA7B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FA281D-9536-415E-ABAD-8FBDEBA4B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53AAC-083C-4396-A729-A3087967B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38C98-7BBF-4236-83C9-3767C53E9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CD47E7-2714-4E1F-959B-521313E42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722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7AC5C-F5ED-4678-83BD-7DBC0E69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E38627-5B5B-4F62-A23B-4F3E6C446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DB11F5-674E-4B40-97F4-BAFF10735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F8F38C-EBC7-4591-972C-FD59BC3AD7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2D4888-42AE-42F4-9DC8-7F4EDBDEE2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6D48D4-B857-43BD-9B1C-A2FA15928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00D62-EF82-4700-AE8C-1D8B777FE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0F0A0F-14D7-4388-81BA-42DA59327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2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A4301-7A1E-418B-8015-9ACA80812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E098B2-596B-4E36-82CA-1AD7C2635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AF2C2-74B5-473F-B7B5-14816D7A1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59E3EE-1DDC-4D69-9FD7-BF04F1C76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901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ABE904-ADE5-42A7-9C80-A08848C1F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82850B-C2CF-444A-ABBF-78C2234A9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91DBA0-5587-475D-8149-D8960F997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9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6BB4F-E344-49F1-AEFA-65FCFFB8F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9480E-A0FC-4261-BFC5-5847FDFA3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E47098-51CC-4662-90DE-8744EE872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2CA7AC-C138-4373-9F6A-A1538D7C6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B9DE9C-0524-4733-A7C4-B57E4C553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F8E16D-828F-492C-9B55-266DE13A4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130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27CC-DE44-45A6-9ADD-E9EFBD32E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517013-7BE9-4395-8F4E-83523C01E9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4FB26-5C5B-4E1E-BF11-00590BFF38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67F57A-92BC-4B7D-8D82-8E19FAD8F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693BE0-3BF7-4D34-8E93-1816DEF1E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361BB8-A612-4EA9-A75A-A7D3CBE67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81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151A2B-76F9-4ED1-A9D8-B4BC10E4F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9EAEC5-8059-4002-8960-B4CCA40DE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813D1-384D-4688-82CF-239B3DB352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4F125-5CC9-4D7D-9E15-96FF24C67681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F8EA4-AA26-4F23-BFDB-E400F07BD5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AFD52-F348-460C-A8A9-193DAFE5D9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2A314-6F7B-4243-9848-E38F62AF8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45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atthewcalligaro.github.io/RacecarWebsite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4908C8A-E516-4B6D-B7F0-B179558F2FB6}"/>
              </a:ext>
            </a:extLst>
          </p:cNvPr>
          <p:cNvSpPr/>
          <p:nvPr/>
        </p:nvSpPr>
        <p:spPr>
          <a:xfrm>
            <a:off x="0" y="4963294"/>
            <a:ext cx="12192000" cy="189470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E801DA-0A22-4895-B15E-91CED0D587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4854" y="3044036"/>
            <a:ext cx="9266327" cy="1508870"/>
          </a:xfrm>
        </p:spPr>
        <p:txBody>
          <a:bodyPr>
            <a:normAutofit/>
          </a:bodyPr>
          <a:lstStyle/>
          <a:p>
            <a:pPr algn="l"/>
            <a:r>
              <a:rPr lang="en-US" sz="8000" dirty="0">
                <a:latin typeface="Avenir Next LT Pro" panose="020B0504020202020204" pitchFamily="34" charset="0"/>
              </a:rPr>
              <a:t>Lab 3</a:t>
            </a:r>
            <a:r>
              <a:rPr lang="en-US" sz="9600" dirty="0">
                <a:latin typeface="Avenir Next LT Pro" panose="020B0504020202020204" pitchFamily="34" charset="0"/>
              </a:rPr>
              <a:t>– </a:t>
            </a:r>
            <a:r>
              <a:rPr lang="en-US" dirty="0">
                <a:latin typeface="Avenir Next LT Pro" panose="020B0504020202020204" pitchFamily="34" charset="0"/>
              </a:rPr>
              <a:t>Depth Camera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FA520CF-6558-4BF2-8DEB-EAF26E030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181" y="5461841"/>
            <a:ext cx="897611" cy="897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8DDA60B-CDA3-4218-A04A-124161D56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943" y="5509861"/>
            <a:ext cx="1548926" cy="80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38B8E96-F7DB-4646-99D2-E9B8CF2CEB53}"/>
              </a:ext>
            </a:extLst>
          </p:cNvPr>
          <p:cNvSpPr/>
          <p:nvPr/>
        </p:nvSpPr>
        <p:spPr>
          <a:xfrm>
            <a:off x="621619" y="3833630"/>
            <a:ext cx="548640" cy="548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406BA6-2092-44FC-9322-7F4A2B0AD015}"/>
              </a:ext>
            </a:extLst>
          </p:cNvPr>
          <p:cNvSpPr/>
          <p:nvPr/>
        </p:nvSpPr>
        <p:spPr>
          <a:xfrm>
            <a:off x="762013" y="3692253"/>
            <a:ext cx="548640" cy="548640"/>
          </a:xfrm>
          <a:prstGeom prst="rect">
            <a:avLst/>
          </a:prstGeom>
          <a:ln w="28575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F201329-952A-4B06-9D13-6876BDC55AC5}"/>
              </a:ext>
            </a:extLst>
          </p:cNvPr>
          <p:cNvSpPr txBox="1">
            <a:spLocks/>
          </p:cNvSpPr>
          <p:nvPr/>
        </p:nvSpPr>
        <p:spPr>
          <a:xfrm>
            <a:off x="621619" y="5216284"/>
            <a:ext cx="9144000" cy="13887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200">
                <a:latin typeface="Avenir Next LT Pro Light" panose="020B0304020202020204" pitchFamily="34" charset="0"/>
              </a:rPr>
              <a:t>MIT Beaver Works Racecar Curriculum</a:t>
            </a:r>
          </a:p>
          <a:p>
            <a:pPr algn="l"/>
            <a:r>
              <a:rPr lang="en-US">
                <a:latin typeface="Avenir Next LT Pro Light" panose="020B0304020202020204" pitchFamily="34" charset="0"/>
                <a:hlinkClick r:id="rId4"/>
              </a:rPr>
              <a:t>https://matthewcalligaro.github.io/RacecarWebsite/</a:t>
            </a:r>
            <a:r>
              <a:rPr lang="en-US">
                <a:latin typeface="Avenir Next LT Pro Light" panose="020B0304020202020204" pitchFamily="34" charset="0"/>
              </a:rPr>
              <a:t> </a:t>
            </a:r>
            <a:endParaRPr lang="en-US" dirty="0">
              <a:latin typeface="Avenir Next LT Pro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826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E6B680-0D39-4B81-9EB4-A6281AD04052}"/>
              </a:ext>
            </a:extLst>
          </p:cNvPr>
          <p:cNvGrpSpPr/>
          <p:nvPr/>
        </p:nvGrpSpPr>
        <p:grpSpPr>
          <a:xfrm>
            <a:off x="0" y="-1"/>
            <a:ext cx="12192000" cy="914400"/>
            <a:chOff x="0" y="-1"/>
            <a:chExt cx="12192000" cy="9144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38DFC38-9E5C-47DF-86DF-BFC8B9B4AD72}"/>
                </a:ext>
              </a:extLst>
            </p:cNvPr>
            <p:cNvSpPr/>
            <p:nvPr/>
          </p:nvSpPr>
          <p:spPr>
            <a:xfrm>
              <a:off x="0" y="-1"/>
              <a:ext cx="12192000" cy="9144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29AFE7D-E1CB-42A7-8FE4-99D553CF2CFC}"/>
                </a:ext>
              </a:extLst>
            </p:cNvPr>
            <p:cNvSpPr/>
            <p:nvPr/>
          </p:nvSpPr>
          <p:spPr>
            <a:xfrm>
              <a:off x="0" y="-1"/>
              <a:ext cx="365760" cy="914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C439D72-E04A-4EB9-93B8-6D796DA1EA53}"/>
              </a:ext>
            </a:extLst>
          </p:cNvPr>
          <p:cNvGrpSpPr/>
          <p:nvPr/>
        </p:nvGrpSpPr>
        <p:grpSpPr>
          <a:xfrm>
            <a:off x="0" y="5943600"/>
            <a:ext cx="12192000" cy="914400"/>
            <a:chOff x="0" y="5943600"/>
            <a:chExt cx="12192000" cy="9144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1DA2EEE-8C7D-4FB8-AB95-B596081770DB}"/>
                </a:ext>
              </a:extLst>
            </p:cNvPr>
            <p:cNvSpPr/>
            <p:nvPr/>
          </p:nvSpPr>
          <p:spPr>
            <a:xfrm>
              <a:off x="0" y="5943600"/>
              <a:ext cx="12192000" cy="9144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75BD70B-A2FE-456C-AEB2-7F0C7BFD3D59}"/>
                </a:ext>
              </a:extLst>
            </p:cNvPr>
            <p:cNvSpPr/>
            <p:nvPr/>
          </p:nvSpPr>
          <p:spPr>
            <a:xfrm>
              <a:off x="11826240" y="5943600"/>
              <a:ext cx="365760" cy="914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5D7B33F5-FC85-4195-B223-A40577A9E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anchor="ctr" anchorCtr="0"/>
          <a:lstStyle/>
          <a:p>
            <a:pPr marL="0" indent="0" algn="ctr">
              <a:buNone/>
            </a:pPr>
            <a:r>
              <a:rPr lang="en-US" sz="6600" dirty="0">
                <a:latin typeface="Avenir Next LT Pro" panose="020B0504020202020204" pitchFamily="34" charset="0"/>
              </a:rPr>
              <a:t>Good luck and have fun!</a:t>
            </a:r>
            <a:endParaRPr lang="en-US" sz="6600" dirty="0">
              <a:latin typeface="Avenir Next LT Pro Light" panose="020B0304020202020204" pitchFamily="34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Avenir Next LT Pro Light" panose="020B0304020202020204" pitchFamily="34" charset="0"/>
              </a:rPr>
              <a:t>Let us know if you need any help during the lab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2193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EE4DAA-0B52-4C36-A2CC-1DC67502D344}"/>
              </a:ext>
            </a:extLst>
          </p:cNvPr>
          <p:cNvSpPr/>
          <p:nvPr/>
        </p:nvSpPr>
        <p:spPr>
          <a:xfrm>
            <a:off x="711200" y="-4331"/>
            <a:ext cx="11480800" cy="13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48591A-2801-4974-A1A9-6FF3EEFFED6D}"/>
              </a:ext>
            </a:extLst>
          </p:cNvPr>
          <p:cNvSpPr/>
          <p:nvPr/>
        </p:nvSpPr>
        <p:spPr>
          <a:xfrm>
            <a:off x="-203200" y="-175491"/>
            <a:ext cx="914400" cy="1551996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D9A93-1BF2-41EF-844E-BC80EB62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9220200" cy="137159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 LT Pro" panose="020B0504020202020204" pitchFamily="34" charset="0"/>
              </a:rPr>
              <a:t>Lab Objectives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306FF6-5E20-49F2-B0C2-1E771DA40D26}"/>
              </a:ext>
            </a:extLst>
          </p:cNvPr>
          <p:cNvSpPr/>
          <p:nvPr/>
        </p:nvSpPr>
        <p:spPr>
          <a:xfrm>
            <a:off x="11213406" y="5973911"/>
            <a:ext cx="548640" cy="548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2EED2-9513-4062-B95B-A0AEC5FB8FCD}"/>
              </a:ext>
            </a:extLst>
          </p:cNvPr>
          <p:cNvSpPr/>
          <p:nvPr/>
        </p:nvSpPr>
        <p:spPr>
          <a:xfrm>
            <a:off x="11353800" y="6084459"/>
            <a:ext cx="548640" cy="548640"/>
          </a:xfrm>
          <a:prstGeom prst="rect">
            <a:avLst/>
          </a:prstGeom>
          <a:ln w="28575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62CB3D4-4706-475B-8BA7-5BD84278A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645919"/>
            <a:ext cx="10515600" cy="4938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latin typeface="Avenir Next LT Pro Light" panose="020B0304020202020204" pitchFamily="34" charset="0"/>
                <a:cs typeface="Segoe UI Light" panose="020B0502040204020203" pitchFamily="34" charset="0"/>
              </a:rPr>
              <a:t>Main objective</a:t>
            </a:r>
            <a:r>
              <a:rPr lang="en-US" dirty="0">
                <a:latin typeface="Avenir Next LT Pro Light" panose="020B0304020202020204" pitchFamily="34" charset="0"/>
                <a:cs typeface="Segoe UI Light" panose="020B0502040204020203" pitchFamily="34" charset="0"/>
              </a:rPr>
              <a:t>: Use the Intel RealSense camera to do depth sensing.</a:t>
            </a:r>
          </a:p>
          <a:p>
            <a:pPr marL="0" indent="0">
              <a:buNone/>
            </a:pPr>
            <a:r>
              <a:rPr lang="en-US" sz="3600" b="1" dirty="0">
                <a:latin typeface="Avenir Next LT Pro Light" panose="020B0304020202020204" pitchFamily="34" charset="0"/>
                <a:cs typeface="Segoe UI Light" panose="020B0502040204020203" pitchFamily="34" charset="0"/>
              </a:rPr>
              <a:t>Learning objectives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Avenir Next LT Pro Light" panose="020B0304020202020204" pitchFamily="34" charset="0"/>
                <a:cs typeface="Segoe UI Light" panose="020B0502040204020203" pitchFamily="34" charset="0"/>
              </a:rPr>
              <a:t>Use RVIZ to explore different depth visualizations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Avenir Next LT Pro Light" panose="020B0304020202020204" pitchFamily="34" charset="0"/>
                <a:cs typeface="Segoe UI Light" panose="020B0502040204020203" pitchFamily="34" charset="0"/>
              </a:rPr>
              <a:t>Use the depth information from the RealSense to add a safety stop feature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Avenir Next LT Pro Light" panose="020B0304020202020204" pitchFamily="34" charset="0"/>
                <a:cs typeface="Segoe UI Light" panose="020B0502040204020203" pitchFamily="34" charset="0"/>
              </a:rPr>
              <a:t>Use the additional depth information to complete the cone slaloming challenge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Avenir Next LT Pro Light" panose="020B0304020202020204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508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EE4DAA-0B52-4C36-A2CC-1DC67502D344}"/>
              </a:ext>
            </a:extLst>
          </p:cNvPr>
          <p:cNvSpPr/>
          <p:nvPr/>
        </p:nvSpPr>
        <p:spPr>
          <a:xfrm>
            <a:off x="711200" y="-4331"/>
            <a:ext cx="11480800" cy="13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48591A-2801-4974-A1A9-6FF3EEFFED6D}"/>
              </a:ext>
            </a:extLst>
          </p:cNvPr>
          <p:cNvSpPr/>
          <p:nvPr/>
        </p:nvSpPr>
        <p:spPr>
          <a:xfrm>
            <a:off x="-203200" y="-175491"/>
            <a:ext cx="914400" cy="1551996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D9A93-1BF2-41EF-844E-BC80EB62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0" y="-4330"/>
            <a:ext cx="9220200" cy="137159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 LT Pro" panose="020B0504020202020204" pitchFamily="34" charset="0"/>
              </a:rPr>
              <a:t>Depth Sensing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306FF6-5E20-49F2-B0C2-1E771DA40D26}"/>
              </a:ext>
            </a:extLst>
          </p:cNvPr>
          <p:cNvSpPr/>
          <p:nvPr/>
        </p:nvSpPr>
        <p:spPr>
          <a:xfrm>
            <a:off x="11213406" y="5973911"/>
            <a:ext cx="548640" cy="548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2EED2-9513-4062-B95B-A0AEC5FB8FCD}"/>
              </a:ext>
            </a:extLst>
          </p:cNvPr>
          <p:cNvSpPr/>
          <p:nvPr/>
        </p:nvSpPr>
        <p:spPr>
          <a:xfrm>
            <a:off x="11353800" y="6084459"/>
            <a:ext cx="548640" cy="548640"/>
          </a:xfrm>
          <a:prstGeom prst="rect">
            <a:avLst/>
          </a:prstGeom>
          <a:ln w="28575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3B855E-4615-469D-8C8E-002F7DDDBF20}"/>
              </a:ext>
            </a:extLst>
          </p:cNvPr>
          <p:cNvSpPr txBox="1"/>
          <p:nvPr/>
        </p:nvSpPr>
        <p:spPr>
          <a:xfrm>
            <a:off x="711200" y="1918284"/>
            <a:ext cx="10769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venir Next LT Pro Light" panose="020B0304020202020204" pitchFamily="34" charset="0"/>
              </a:rPr>
              <a:t>What is depth sensing?</a:t>
            </a:r>
          </a:p>
          <a:p>
            <a:endParaRPr lang="en-US" sz="2800" b="1" dirty="0">
              <a:latin typeface="Avenir Next LT Pro Light" panose="020B0304020202020204" pitchFamily="34" charset="0"/>
            </a:endParaRPr>
          </a:p>
          <a:p>
            <a:r>
              <a:rPr lang="en-US" sz="2800" dirty="0">
                <a:latin typeface="Avenir Next LT Pro Light" panose="020B0304020202020204" pitchFamily="34" charset="0"/>
              </a:rPr>
              <a:t>A color depth camera has pixels which have four numerical values associated with them. The first three are the RGB values, and the final corresponds to the distance/depth measurement</a:t>
            </a:r>
          </a:p>
          <a:p>
            <a:endParaRPr lang="en-US" sz="2800" dirty="0">
              <a:latin typeface="Avenir Next LT Pro Light" panose="020B0304020202020204" pitchFamily="34" charset="0"/>
            </a:endParaRPr>
          </a:p>
          <a:p>
            <a:r>
              <a:rPr lang="en-US" sz="3600" b="1" dirty="0">
                <a:latin typeface="Avenir Next LT Pro Light" panose="020B0304020202020204" pitchFamily="34" charset="0"/>
              </a:rPr>
              <a:t>Depth Sensing Technologies:</a:t>
            </a:r>
          </a:p>
          <a:p>
            <a:r>
              <a:rPr lang="en-US" sz="2800" dirty="0">
                <a:latin typeface="Avenir Next LT Pro Light" panose="020B0304020202020204" pitchFamily="34" charset="0"/>
              </a:rPr>
              <a:t>Structured light, Time of Flight, Stereo triangulation</a:t>
            </a:r>
          </a:p>
          <a:p>
            <a:endParaRPr lang="en-US" sz="3600" b="1" dirty="0">
              <a:latin typeface="Avenir Next LT Pro Light" panose="020B0304020202020204" pitchFamily="34" charset="0"/>
            </a:endParaRPr>
          </a:p>
          <a:p>
            <a:endParaRPr lang="en-US" sz="3600" b="1" dirty="0">
              <a:latin typeface="Avenir Next LT Pro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838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EE4DAA-0B52-4C36-A2CC-1DC67502D344}"/>
              </a:ext>
            </a:extLst>
          </p:cNvPr>
          <p:cNvSpPr/>
          <p:nvPr/>
        </p:nvSpPr>
        <p:spPr>
          <a:xfrm>
            <a:off x="711200" y="-4331"/>
            <a:ext cx="11480800" cy="13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48591A-2801-4974-A1A9-6FF3EEFFED6D}"/>
              </a:ext>
            </a:extLst>
          </p:cNvPr>
          <p:cNvSpPr/>
          <p:nvPr/>
        </p:nvSpPr>
        <p:spPr>
          <a:xfrm>
            <a:off x="-203200" y="-175491"/>
            <a:ext cx="914400" cy="1551996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D9A93-1BF2-41EF-844E-BC80EB62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0" y="-4330"/>
            <a:ext cx="9220200" cy="137159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 LT Pro" panose="020B0504020202020204" pitchFamily="34" charset="0"/>
              </a:rPr>
              <a:t>Structured Light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306FF6-5E20-49F2-B0C2-1E771DA40D26}"/>
              </a:ext>
            </a:extLst>
          </p:cNvPr>
          <p:cNvSpPr/>
          <p:nvPr/>
        </p:nvSpPr>
        <p:spPr>
          <a:xfrm>
            <a:off x="11213406" y="5973911"/>
            <a:ext cx="548640" cy="548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2EED2-9513-4062-B95B-A0AEC5FB8FCD}"/>
              </a:ext>
            </a:extLst>
          </p:cNvPr>
          <p:cNvSpPr/>
          <p:nvPr/>
        </p:nvSpPr>
        <p:spPr>
          <a:xfrm>
            <a:off x="11353800" y="6084459"/>
            <a:ext cx="548640" cy="548640"/>
          </a:xfrm>
          <a:prstGeom prst="rect">
            <a:avLst/>
          </a:prstGeom>
          <a:ln w="28575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3B855E-4615-469D-8C8E-002F7DDDBF20}"/>
              </a:ext>
            </a:extLst>
          </p:cNvPr>
          <p:cNvSpPr txBox="1"/>
          <p:nvPr/>
        </p:nvSpPr>
        <p:spPr>
          <a:xfrm>
            <a:off x="711200" y="2523267"/>
            <a:ext cx="485186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prstClr val="black"/>
                </a:solidFill>
                <a:latin typeface="Avenir Next LT Pro Light" panose="020B0304020202020204" pitchFamily="34" charset="0"/>
              </a:rPr>
              <a:t>Illuminate scene with specific light pattern, only requires one image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prstClr val="black"/>
                </a:solidFill>
                <a:latin typeface="Avenir Next LT Pro Light" panose="020B0304020202020204" pitchFamily="34" charset="0"/>
              </a:rPr>
              <a:t>Ex: Original Kinect</a:t>
            </a:r>
            <a:endParaRPr lang="en-US" sz="3600" b="1" dirty="0">
              <a:latin typeface="Avenir Next LT Pro Light" panose="020B0304020202020204" pitchFamily="34" charset="0"/>
            </a:endParaRPr>
          </a:p>
          <a:p>
            <a:endParaRPr lang="en-US" sz="3600" b="1" dirty="0">
              <a:latin typeface="Avenir Next LT Pro Light" panose="020B0304020202020204" pitchFamily="34" charset="0"/>
            </a:endParaRPr>
          </a:p>
        </p:txBody>
      </p:sp>
      <p:pic>
        <p:nvPicPr>
          <p:cNvPr id="2050" name="Picture 2" descr="How coded light works">
            <a:extLst>
              <a:ext uri="{FF2B5EF4-FFF2-40B4-BE49-F238E27FC236}">
                <a16:creationId xmlns:a16="http://schemas.microsoft.com/office/drawing/2014/main" id="{AD4FECC2-5C2A-4F6A-AB30-2C25E9048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3068" y="2143125"/>
            <a:ext cx="6065052" cy="3561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352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EE4DAA-0B52-4C36-A2CC-1DC67502D344}"/>
              </a:ext>
            </a:extLst>
          </p:cNvPr>
          <p:cNvSpPr/>
          <p:nvPr/>
        </p:nvSpPr>
        <p:spPr>
          <a:xfrm>
            <a:off x="711200" y="-4331"/>
            <a:ext cx="11480800" cy="13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48591A-2801-4974-A1A9-6FF3EEFFED6D}"/>
              </a:ext>
            </a:extLst>
          </p:cNvPr>
          <p:cNvSpPr/>
          <p:nvPr/>
        </p:nvSpPr>
        <p:spPr>
          <a:xfrm>
            <a:off x="-203200" y="-175491"/>
            <a:ext cx="914400" cy="1551996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D9A93-1BF2-41EF-844E-BC80EB62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0" y="-4330"/>
            <a:ext cx="9220200" cy="137159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 LT Pro" panose="020B0504020202020204" pitchFamily="34" charset="0"/>
              </a:rPr>
              <a:t>Time of Flight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306FF6-5E20-49F2-B0C2-1E771DA40D26}"/>
              </a:ext>
            </a:extLst>
          </p:cNvPr>
          <p:cNvSpPr/>
          <p:nvPr/>
        </p:nvSpPr>
        <p:spPr>
          <a:xfrm>
            <a:off x="11213406" y="5973911"/>
            <a:ext cx="548640" cy="548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2EED2-9513-4062-B95B-A0AEC5FB8FCD}"/>
              </a:ext>
            </a:extLst>
          </p:cNvPr>
          <p:cNvSpPr/>
          <p:nvPr/>
        </p:nvSpPr>
        <p:spPr>
          <a:xfrm>
            <a:off x="11353800" y="6084459"/>
            <a:ext cx="548640" cy="548640"/>
          </a:xfrm>
          <a:prstGeom prst="rect">
            <a:avLst/>
          </a:prstGeom>
          <a:ln w="28575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3B855E-4615-469D-8C8E-002F7DDDBF20}"/>
              </a:ext>
            </a:extLst>
          </p:cNvPr>
          <p:cNvSpPr txBox="1"/>
          <p:nvPr/>
        </p:nvSpPr>
        <p:spPr>
          <a:xfrm>
            <a:off x="615950" y="2662754"/>
            <a:ext cx="47045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prstClr val="black"/>
                </a:solidFill>
                <a:latin typeface="Avenir Next LT Pro Light" panose="020B0304020202020204" pitchFamily="34" charset="0"/>
              </a:rPr>
              <a:t>Radar technology that emits a light pulse instead of RF</a:t>
            </a:r>
            <a:endParaRPr lang="en-US" sz="3600" b="1" dirty="0">
              <a:latin typeface="Avenir Next LT Pro Light" panose="020B0304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prstClr val="black"/>
                </a:solidFill>
                <a:latin typeface="Avenir Next LT Pro Light" panose="020B0304020202020204" pitchFamily="34" charset="0"/>
              </a:rPr>
              <a:t>Ex: Kinect for Xbox One</a:t>
            </a:r>
            <a:endParaRPr lang="en-US" sz="3600" b="1" dirty="0">
              <a:latin typeface="Avenir Next LT Pro Light" panose="020B0304020202020204" pitchFamily="34" charset="0"/>
            </a:endParaRPr>
          </a:p>
          <a:p>
            <a:endParaRPr lang="en-US" sz="3600" b="1" dirty="0">
              <a:latin typeface="Avenir Next LT Pro Light" panose="020B0304020202020204" pitchFamily="34" charset="0"/>
            </a:endParaRPr>
          </a:p>
        </p:txBody>
      </p:sp>
      <p:pic>
        <p:nvPicPr>
          <p:cNvPr id="3074" name="Picture 2" descr="How LiDAR works">
            <a:extLst>
              <a:ext uri="{FF2B5EF4-FFF2-40B4-BE49-F238E27FC236}">
                <a16:creationId xmlns:a16="http://schemas.microsoft.com/office/drawing/2014/main" id="{28D5F8FA-B160-4843-B1E8-2042A7414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748" y="2262913"/>
            <a:ext cx="666750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283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EE4DAA-0B52-4C36-A2CC-1DC67502D344}"/>
              </a:ext>
            </a:extLst>
          </p:cNvPr>
          <p:cNvSpPr/>
          <p:nvPr/>
        </p:nvSpPr>
        <p:spPr>
          <a:xfrm>
            <a:off x="711200" y="-4331"/>
            <a:ext cx="11480800" cy="13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48591A-2801-4974-A1A9-6FF3EEFFED6D}"/>
              </a:ext>
            </a:extLst>
          </p:cNvPr>
          <p:cNvSpPr/>
          <p:nvPr/>
        </p:nvSpPr>
        <p:spPr>
          <a:xfrm>
            <a:off x="-203200" y="-175491"/>
            <a:ext cx="914400" cy="1551996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D9A93-1BF2-41EF-844E-BC80EB62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0" y="-4330"/>
            <a:ext cx="9220200" cy="137159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 LT Pro" panose="020B0504020202020204" pitchFamily="34" charset="0"/>
              </a:rPr>
              <a:t>Stereo Vision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306FF6-5E20-49F2-B0C2-1E771DA40D26}"/>
              </a:ext>
            </a:extLst>
          </p:cNvPr>
          <p:cNvSpPr/>
          <p:nvPr/>
        </p:nvSpPr>
        <p:spPr>
          <a:xfrm>
            <a:off x="11213406" y="5973911"/>
            <a:ext cx="548640" cy="548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2EED2-9513-4062-B95B-A0AEC5FB8FCD}"/>
              </a:ext>
            </a:extLst>
          </p:cNvPr>
          <p:cNvSpPr/>
          <p:nvPr/>
        </p:nvSpPr>
        <p:spPr>
          <a:xfrm>
            <a:off x="11353800" y="6084459"/>
            <a:ext cx="548640" cy="548640"/>
          </a:xfrm>
          <a:prstGeom prst="rect">
            <a:avLst/>
          </a:prstGeom>
          <a:ln w="28575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3B855E-4615-469D-8C8E-002F7DDDBF20}"/>
              </a:ext>
            </a:extLst>
          </p:cNvPr>
          <p:cNvSpPr txBox="1"/>
          <p:nvPr/>
        </p:nvSpPr>
        <p:spPr>
          <a:xfrm>
            <a:off x="615950" y="2662754"/>
            <a:ext cx="470454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800" dirty="0">
                <a:latin typeface="Avenir Next LT Pro Light" panose="020B0304020202020204" pitchFamily="34" charset="0"/>
              </a:rPr>
              <a:t>Find corresponding points on a stereo camera system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800" dirty="0">
                <a:latin typeface="Avenir Next LT Pro Light" panose="020B0304020202020204" pitchFamily="34" charset="0"/>
              </a:rPr>
              <a:t>Ex: Intel RealSense</a:t>
            </a:r>
          </a:p>
          <a:p>
            <a:endParaRPr lang="en-US" sz="3600" b="1" dirty="0">
              <a:latin typeface="Avenir Next LT Pro Light" panose="020B0304020202020204" pitchFamily="34" charset="0"/>
            </a:endParaRPr>
          </a:p>
        </p:txBody>
      </p:sp>
      <p:pic>
        <p:nvPicPr>
          <p:cNvPr id="4098" name="Picture 2" descr="How stereo depth works">
            <a:extLst>
              <a:ext uri="{FF2B5EF4-FFF2-40B4-BE49-F238E27FC236}">
                <a16:creationId xmlns:a16="http://schemas.microsoft.com/office/drawing/2014/main" id="{EEF43573-2F9A-40FB-ABEE-AAC8D6B7D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940" y="2072413"/>
            <a:ext cx="6667500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912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EE4DAA-0B52-4C36-A2CC-1DC67502D344}"/>
              </a:ext>
            </a:extLst>
          </p:cNvPr>
          <p:cNvSpPr/>
          <p:nvPr/>
        </p:nvSpPr>
        <p:spPr>
          <a:xfrm>
            <a:off x="711200" y="-4331"/>
            <a:ext cx="11480800" cy="13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48591A-2801-4974-A1A9-6FF3EEFFED6D}"/>
              </a:ext>
            </a:extLst>
          </p:cNvPr>
          <p:cNvSpPr/>
          <p:nvPr/>
        </p:nvSpPr>
        <p:spPr>
          <a:xfrm>
            <a:off x="-203200" y="-175491"/>
            <a:ext cx="914400" cy="1551996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D9A93-1BF2-41EF-844E-BC80EB62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899" y="-4330"/>
            <a:ext cx="9220200" cy="137159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venir Next LT Pro" panose="020B0504020202020204" pitchFamily="34" charset="0"/>
              </a:rPr>
              <a:t>Intel RealSense – Active Stereo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306FF6-5E20-49F2-B0C2-1E771DA40D26}"/>
              </a:ext>
            </a:extLst>
          </p:cNvPr>
          <p:cNvSpPr/>
          <p:nvPr/>
        </p:nvSpPr>
        <p:spPr>
          <a:xfrm>
            <a:off x="11213406" y="5973911"/>
            <a:ext cx="548640" cy="548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2EED2-9513-4062-B95B-A0AEC5FB8FCD}"/>
              </a:ext>
            </a:extLst>
          </p:cNvPr>
          <p:cNvSpPr/>
          <p:nvPr/>
        </p:nvSpPr>
        <p:spPr>
          <a:xfrm>
            <a:off x="11353800" y="6084459"/>
            <a:ext cx="548640" cy="548640"/>
          </a:xfrm>
          <a:prstGeom prst="rect">
            <a:avLst/>
          </a:prstGeom>
          <a:ln w="28575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066831-7B7F-4542-B23C-77F4A318DD06}"/>
              </a:ext>
            </a:extLst>
          </p:cNvPr>
          <p:cNvSpPr txBox="1"/>
          <p:nvPr/>
        </p:nvSpPr>
        <p:spPr>
          <a:xfrm>
            <a:off x="711200" y="1738585"/>
            <a:ext cx="36074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>
                <a:latin typeface="Avenir Next LT Pro Light" panose="020B0304020202020204" pitchFamily="34" charset="0"/>
              </a:rPr>
              <a:t>Active stereo camera actively employs an </a:t>
            </a:r>
            <a:r>
              <a:rPr lang="en-US" sz="2800" b="1" dirty="0">
                <a:latin typeface="Avenir Next LT Pro Light" panose="020B0304020202020204" pitchFamily="34" charset="0"/>
              </a:rPr>
              <a:t>IR projector </a:t>
            </a:r>
            <a:r>
              <a:rPr lang="en-US" sz="2800" dirty="0">
                <a:latin typeface="Avenir Next LT Pro Light" panose="020B0304020202020204" pitchFamily="34" charset="0"/>
              </a:rPr>
              <a:t>to simplify the image matching issue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>
                <a:latin typeface="Avenir Next LT Pro Light" panose="020B0304020202020204" pitchFamily="34" charset="0"/>
              </a:rPr>
              <a:t>Helps with dark scenes, or scenes without texture</a:t>
            </a:r>
          </a:p>
        </p:txBody>
      </p:sp>
      <p:pic>
        <p:nvPicPr>
          <p:cNvPr id="2050" name="Picture 2" descr="Image result for how intel realsense works">
            <a:extLst>
              <a:ext uri="{FF2B5EF4-FFF2-40B4-BE49-F238E27FC236}">
                <a16:creationId xmlns:a16="http://schemas.microsoft.com/office/drawing/2014/main" id="{234A74F8-3D05-4FC1-A215-1CEE1EE18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5742" y="1738585"/>
            <a:ext cx="5967664" cy="3974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485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3306FF6-5E20-49F2-B0C2-1E771DA40D26}"/>
              </a:ext>
            </a:extLst>
          </p:cNvPr>
          <p:cNvSpPr/>
          <p:nvPr/>
        </p:nvSpPr>
        <p:spPr>
          <a:xfrm>
            <a:off x="11213406" y="5973911"/>
            <a:ext cx="548640" cy="548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2EED2-9513-4062-B95B-A0AEC5FB8FCD}"/>
              </a:ext>
            </a:extLst>
          </p:cNvPr>
          <p:cNvSpPr/>
          <p:nvPr/>
        </p:nvSpPr>
        <p:spPr>
          <a:xfrm>
            <a:off x="11353800" y="6084459"/>
            <a:ext cx="548640" cy="548640"/>
          </a:xfrm>
          <a:prstGeom prst="rect">
            <a:avLst/>
          </a:prstGeom>
          <a:ln w="28575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7703048-A8E4-4D06-AAC2-41F247909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3E9695E-8DFA-419D-A7B8-46DF17DA57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4385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6EE4DAA-0B52-4C36-A2CC-1DC67502D344}"/>
              </a:ext>
            </a:extLst>
          </p:cNvPr>
          <p:cNvSpPr/>
          <p:nvPr/>
        </p:nvSpPr>
        <p:spPr>
          <a:xfrm rot="16200000">
            <a:off x="-2700740" y="2837418"/>
            <a:ext cx="6858000" cy="13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785D9A93-1BF2-41EF-844E-BC80EB624DB4}"/>
              </a:ext>
            </a:extLst>
          </p:cNvPr>
          <p:cNvSpPr>
            <a:spLocks noGrp="1"/>
          </p:cNvSpPr>
          <p:nvPr/>
        </p:nvSpPr>
        <p:spPr>
          <a:xfrm rot="5400000">
            <a:off x="-2257830" y="3280331"/>
            <a:ext cx="5972175" cy="1371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  <a:latin typeface="Avenir Next LT Pro" panose="020B0504020202020204" pitchFamily="34" charset="0"/>
              </a:rPr>
              <a:t>RVIZ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C59566-B82F-41E2-A92A-7AF05EB867D3}"/>
              </a:ext>
            </a:extLst>
          </p:cNvPr>
          <p:cNvSpPr/>
          <p:nvPr/>
        </p:nvSpPr>
        <p:spPr>
          <a:xfrm rot="5400000">
            <a:off x="180859" y="-547398"/>
            <a:ext cx="914400" cy="1551996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Image result for rviz intel realsense point clouds">
            <a:extLst>
              <a:ext uri="{FF2B5EF4-FFF2-40B4-BE49-F238E27FC236}">
                <a16:creationId xmlns:a16="http://schemas.microsoft.com/office/drawing/2014/main" id="{6C924EB2-9432-437C-BEBC-FEAC95516D3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087" y="693475"/>
            <a:ext cx="10651879" cy="594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00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3306FF6-5E20-49F2-B0C2-1E771DA40D26}"/>
              </a:ext>
            </a:extLst>
          </p:cNvPr>
          <p:cNvSpPr/>
          <p:nvPr/>
        </p:nvSpPr>
        <p:spPr>
          <a:xfrm>
            <a:off x="11213406" y="5973911"/>
            <a:ext cx="548640" cy="54864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2EED2-9513-4062-B95B-A0AEC5FB8FCD}"/>
              </a:ext>
            </a:extLst>
          </p:cNvPr>
          <p:cNvSpPr/>
          <p:nvPr/>
        </p:nvSpPr>
        <p:spPr>
          <a:xfrm>
            <a:off x="11353800" y="6084459"/>
            <a:ext cx="548640" cy="548640"/>
          </a:xfrm>
          <a:prstGeom prst="rect">
            <a:avLst/>
          </a:prstGeom>
          <a:ln w="28575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7703048-A8E4-4D06-AAC2-41F247909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3E9695E-8DFA-419D-A7B8-46DF17DA57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4428" y="3484245"/>
            <a:ext cx="10357571" cy="411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6EE4DAA-0B52-4C36-A2CC-1DC67502D344}"/>
              </a:ext>
            </a:extLst>
          </p:cNvPr>
          <p:cNvSpPr/>
          <p:nvPr/>
        </p:nvSpPr>
        <p:spPr>
          <a:xfrm rot="16200000">
            <a:off x="-2700740" y="2837418"/>
            <a:ext cx="6858000" cy="13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785D9A93-1BF2-41EF-844E-BC80EB624DB4}"/>
              </a:ext>
            </a:extLst>
          </p:cNvPr>
          <p:cNvSpPr>
            <a:spLocks noGrp="1"/>
          </p:cNvSpPr>
          <p:nvPr/>
        </p:nvSpPr>
        <p:spPr>
          <a:xfrm rot="5400000">
            <a:off x="-2257830" y="3280331"/>
            <a:ext cx="5972175" cy="1371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  <a:latin typeface="Avenir Next LT Pro" panose="020B0504020202020204" pitchFamily="34" charset="0"/>
              </a:rPr>
              <a:t>RealSense-Viewer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C59566-B82F-41E2-A92A-7AF05EB867D3}"/>
              </a:ext>
            </a:extLst>
          </p:cNvPr>
          <p:cNvSpPr/>
          <p:nvPr/>
        </p:nvSpPr>
        <p:spPr>
          <a:xfrm rot="5400000">
            <a:off x="180859" y="-547398"/>
            <a:ext cx="914400" cy="1551996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2" descr="Image result for realsense viewer">
            <a:extLst>
              <a:ext uri="{FF2B5EF4-FFF2-40B4-BE49-F238E27FC236}">
                <a16:creationId xmlns:a16="http://schemas.microsoft.com/office/drawing/2014/main" id="{A4F613BF-C1EA-4C42-A4AF-734818E0B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859" y="685800"/>
            <a:ext cx="10521315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4196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745050"/>
      </a:accent2>
      <a:accent3>
        <a:srgbClr val="A31F34"/>
      </a:accent3>
      <a:accent4>
        <a:srgbClr val="FF8427"/>
      </a:accent4>
      <a:accent5>
        <a:srgbClr val="8A8B8C"/>
      </a:accent5>
      <a:accent6>
        <a:srgbClr val="FFBD47"/>
      </a:accent6>
      <a:hlink>
        <a:srgbClr val="B22600"/>
      </a:hlink>
      <a:folHlink>
        <a:srgbClr val="6E565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14219</TotalTime>
  <Words>218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Avenir Next LT Pro</vt:lpstr>
      <vt:lpstr>Avenir Next LT Pro Light</vt:lpstr>
      <vt:lpstr>Calibri</vt:lpstr>
      <vt:lpstr>Calibri Light</vt:lpstr>
      <vt:lpstr>Wingdings</vt:lpstr>
      <vt:lpstr>Office Theme</vt:lpstr>
      <vt:lpstr>Lab 3– Depth Camera</vt:lpstr>
      <vt:lpstr>Lab Objectives</vt:lpstr>
      <vt:lpstr>Depth Sensing</vt:lpstr>
      <vt:lpstr>Structured Light</vt:lpstr>
      <vt:lpstr>Time of Flight</vt:lpstr>
      <vt:lpstr>Stereo Vision</vt:lpstr>
      <vt:lpstr>Intel RealSense – Active Stereo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Calligaro</dc:creator>
  <cp:lastModifiedBy>Zoe Ryan</cp:lastModifiedBy>
  <cp:revision>143</cp:revision>
  <dcterms:created xsi:type="dcterms:W3CDTF">2019-10-11T04:14:49Z</dcterms:created>
  <dcterms:modified xsi:type="dcterms:W3CDTF">2020-03-10T05:28:33Z</dcterms:modified>
</cp:coreProperties>
</file>